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57" r:id="rId5"/>
    <p:sldId id="258" r:id="rId6"/>
    <p:sldId id="259" r:id="rId7"/>
    <p:sldId id="261" r:id="rId8"/>
    <p:sldId id="260" r:id="rId9"/>
    <p:sldId id="262" r:id="rId10"/>
    <p:sldId id="263" r:id="rId11"/>
    <p:sldId id="264" r:id="rId12"/>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zh-TW" altLang="en-US" smtClean="0"/>
              <a:t>按一下以編輯母片標題樣式</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918B44A1-9750-438B-AA37-65BC7A97B4A9}" type="datetimeFigureOut">
              <a:rPr lang="zh-TW" altLang="en-US" smtClean="0"/>
              <a:t>2018/9/19</a:t>
            </a:fld>
            <a:endParaRPr lang="zh-TW" altLang="en-US"/>
          </a:p>
        </p:txBody>
      </p:sp>
      <p:sp>
        <p:nvSpPr>
          <p:cNvPr id="5" name="Footer Placeholder 4"/>
          <p:cNvSpPr>
            <a:spLocks noGrp="1"/>
          </p:cNvSpPr>
          <p:nvPr>
            <p:ph type="ftr" sz="quarter" idx="11"/>
          </p:nvPr>
        </p:nvSpPr>
        <p:spPr>
          <a:xfrm>
            <a:off x="1174044" y="5357592"/>
            <a:ext cx="5034845" cy="365125"/>
          </a:xfrm>
        </p:spPr>
        <p:txBody>
          <a:bodyPr/>
          <a:lstStyle/>
          <a:p>
            <a:endParaRPr lang="zh-TW" alt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522F98A-E9C2-4F5F-9CC7-0B4CFFA7DD1E}"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nchor="ct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918B44A1-9750-438B-AA37-65BC7A97B4A9}" type="datetimeFigureOut">
              <a:rPr lang="zh-TW" altLang="en-US" smtClean="0"/>
              <a:t>2018/9/19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522F98A-E9C2-4F5F-9CC7-0B4CFFA7DD1E}"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918B44A1-9750-438B-AA37-65BC7A97B4A9}" type="datetimeFigureOut">
              <a:rPr lang="zh-TW" altLang="en-US" smtClean="0"/>
              <a:t>2018/9/19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522F98A-E9C2-4F5F-9CC7-0B4CFFA7DD1E}"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918B44A1-9750-438B-AA37-65BC7A97B4A9}" type="datetimeFigureOut">
              <a:rPr lang="zh-TW" altLang="en-US" smtClean="0"/>
              <a:t>2018/9/19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522F98A-E9C2-4F5F-9CC7-0B4CFFA7DD1E}"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918B44A1-9750-438B-AA37-65BC7A97B4A9}" type="datetimeFigureOut">
              <a:rPr lang="zh-TW" altLang="en-US" smtClean="0"/>
              <a:t>2018/9/19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522F98A-E9C2-4F5F-9CC7-0B4CFFA7DD1E}"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5" name="Date Placeholder 4"/>
          <p:cNvSpPr>
            <a:spLocks noGrp="1"/>
          </p:cNvSpPr>
          <p:nvPr>
            <p:ph type="dt" sz="half" idx="10"/>
          </p:nvPr>
        </p:nvSpPr>
        <p:spPr/>
        <p:txBody>
          <a:bodyPr/>
          <a:lstStyle/>
          <a:p>
            <a:fld id="{918B44A1-9750-438B-AA37-65BC7A97B4A9}" type="datetimeFigureOut">
              <a:rPr lang="zh-TW" altLang="en-US" smtClean="0"/>
              <a:t>2018/9/19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522F98A-E9C2-4F5F-9CC7-0B4CFFA7DD1E}" type="slidenum">
              <a:rPr lang="zh-TW" altLang="en-US" smtClean="0"/>
              <a:t>‹#›</a:t>
            </a:fld>
            <a:endParaRPr lang="zh-TW" altLang="en-US"/>
          </a:p>
        </p:txBody>
      </p:sp>
      <p:sp>
        <p:nvSpPr>
          <p:cNvPr id="9" name="Content Placeholder 8"/>
          <p:cNvSpPr>
            <a:spLocks noGrp="1"/>
          </p:cNvSpPr>
          <p:nvPr>
            <p:ph sz="quarter" idx="13"/>
          </p:nvPr>
        </p:nvSpPr>
        <p:spPr>
          <a:xfrm>
            <a:off x="1298448" y="2121407"/>
            <a:ext cx="3200400" cy="360273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7" name="Date Placeholder 6"/>
          <p:cNvSpPr>
            <a:spLocks noGrp="1"/>
          </p:cNvSpPr>
          <p:nvPr>
            <p:ph type="dt" sz="half" idx="10"/>
          </p:nvPr>
        </p:nvSpPr>
        <p:spPr/>
        <p:txBody>
          <a:bodyPr/>
          <a:lstStyle/>
          <a:p>
            <a:fld id="{918B44A1-9750-438B-AA37-65BC7A97B4A9}" type="datetimeFigureOut">
              <a:rPr lang="zh-TW" altLang="en-US" smtClean="0"/>
              <a:t>2018/9/19</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6522F98A-E9C2-4F5F-9CC7-0B4CFFA7DD1E}" type="slidenum">
              <a:rPr lang="zh-TW" altLang="en-US" smtClean="0"/>
              <a:t>‹#›</a:t>
            </a:fld>
            <a:endParaRPr lang="zh-TW" altLang="en-US"/>
          </a:p>
        </p:txBody>
      </p:sp>
      <p:sp>
        <p:nvSpPr>
          <p:cNvPr id="11" name="Content Placeholder 10"/>
          <p:cNvSpPr>
            <a:spLocks noGrp="1"/>
          </p:cNvSpPr>
          <p:nvPr>
            <p:ph sz="quarter" idx="13"/>
          </p:nvPr>
        </p:nvSpPr>
        <p:spPr>
          <a:xfrm>
            <a:off x="1298448" y="2944368"/>
            <a:ext cx="3227832" cy="277977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918B44A1-9750-438B-AA37-65BC7A97B4A9}" type="datetimeFigureOut">
              <a:rPr lang="zh-TW" altLang="en-US" smtClean="0"/>
              <a:t>2018/9/19</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6522F98A-E9C2-4F5F-9CC7-0B4CFFA7DD1E}"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B44A1-9750-438B-AA37-65BC7A97B4A9}" type="datetimeFigureOut">
              <a:rPr lang="zh-TW" altLang="en-US" smtClean="0"/>
              <a:t>2018/9/19</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6522F98A-E9C2-4F5F-9CC7-0B4CFFA7DD1E}"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zh-TW" altLang="en-US" smtClean="0"/>
              <a:t>按一下以編輯母片標題樣式</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a:xfrm rot="60000">
            <a:off x="6341698" y="5885672"/>
            <a:ext cx="1213821" cy="365125"/>
          </a:xfrm>
        </p:spPr>
        <p:txBody>
          <a:bodyPr/>
          <a:lstStyle/>
          <a:p>
            <a:fld id="{918B44A1-9750-438B-AA37-65BC7A97B4A9}" type="datetimeFigureOut">
              <a:rPr lang="zh-TW" altLang="en-US" smtClean="0"/>
              <a:t>2018/9/19</a:t>
            </a:fld>
            <a:endParaRPr lang="zh-TW" altLang="en-US"/>
          </a:p>
        </p:txBody>
      </p:sp>
      <p:sp>
        <p:nvSpPr>
          <p:cNvPr id="6" name="Footer Placeholder 5"/>
          <p:cNvSpPr>
            <a:spLocks noGrp="1"/>
          </p:cNvSpPr>
          <p:nvPr>
            <p:ph type="ftr" sz="quarter" idx="11"/>
          </p:nvPr>
        </p:nvSpPr>
        <p:spPr>
          <a:xfrm rot="-60000">
            <a:off x="914554" y="5829261"/>
            <a:ext cx="3522607" cy="365125"/>
          </a:xfrm>
        </p:spPr>
        <p:txBody>
          <a:bodyPr/>
          <a:lstStyle/>
          <a:p>
            <a:endParaRPr lang="zh-TW" altLang="en-US"/>
          </a:p>
        </p:txBody>
      </p:sp>
      <p:sp>
        <p:nvSpPr>
          <p:cNvPr id="7" name="Slide Number Placeholder 6"/>
          <p:cNvSpPr>
            <a:spLocks noGrp="1"/>
          </p:cNvSpPr>
          <p:nvPr>
            <p:ph type="sldNum" sz="quarter" idx="12"/>
          </p:nvPr>
        </p:nvSpPr>
        <p:spPr>
          <a:xfrm rot="60000">
            <a:off x="7557313" y="5896961"/>
            <a:ext cx="554023" cy="365125"/>
          </a:xfrm>
        </p:spPr>
        <p:txBody>
          <a:bodyPr/>
          <a:lstStyle/>
          <a:p>
            <a:fld id="{6522F98A-E9C2-4F5F-9CC7-0B4CFFA7DD1E}"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zh-TW" altLang="en-US" smtClean="0"/>
              <a:t>按一下以編輯母片標題樣式</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a:xfrm rot="60000">
            <a:off x="6345936" y="5888737"/>
            <a:ext cx="1213821" cy="365125"/>
          </a:xfrm>
        </p:spPr>
        <p:txBody>
          <a:bodyPr/>
          <a:lstStyle/>
          <a:p>
            <a:fld id="{918B44A1-9750-438B-AA37-65BC7A97B4A9}" type="datetimeFigureOut">
              <a:rPr lang="zh-TW" altLang="en-US" smtClean="0"/>
              <a:t>2018/9/19</a:t>
            </a:fld>
            <a:endParaRPr lang="zh-TW" altLang="en-US"/>
          </a:p>
        </p:txBody>
      </p:sp>
      <p:sp>
        <p:nvSpPr>
          <p:cNvPr id="6" name="Footer Placeholder 5"/>
          <p:cNvSpPr>
            <a:spLocks noGrp="1"/>
          </p:cNvSpPr>
          <p:nvPr>
            <p:ph type="ftr" sz="quarter" idx="11"/>
          </p:nvPr>
        </p:nvSpPr>
        <p:spPr>
          <a:xfrm rot="-60000">
            <a:off x="914569" y="5831037"/>
            <a:ext cx="3319043" cy="365125"/>
          </a:xfrm>
        </p:spPr>
        <p:txBody>
          <a:bodyPr/>
          <a:lstStyle/>
          <a:p>
            <a:endParaRPr lang="zh-TW" altLang="en-US"/>
          </a:p>
        </p:txBody>
      </p:sp>
      <p:sp>
        <p:nvSpPr>
          <p:cNvPr id="7" name="Slide Number Placeholder 6"/>
          <p:cNvSpPr>
            <a:spLocks noGrp="1"/>
          </p:cNvSpPr>
          <p:nvPr>
            <p:ph type="sldNum" sz="quarter" idx="12"/>
          </p:nvPr>
        </p:nvSpPr>
        <p:spPr>
          <a:xfrm rot="60000">
            <a:off x="7562089" y="5900026"/>
            <a:ext cx="554023" cy="365125"/>
          </a:xfrm>
        </p:spPr>
        <p:txBody>
          <a:bodyPr/>
          <a:lstStyle/>
          <a:p>
            <a:fld id="{6522F98A-E9C2-4F5F-9CC7-0B4CFFA7DD1E}"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918B44A1-9750-438B-AA37-65BC7A97B4A9}" type="datetimeFigureOut">
              <a:rPr lang="zh-TW" altLang="en-US" smtClean="0"/>
              <a:t>2018/9/19</a:t>
            </a:fld>
            <a:endParaRPr lang="zh-TW" alt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zh-TW" alt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522F98A-E9C2-4F5F-9CC7-0B4CFFA7DD1E}"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763688" y="1196752"/>
            <a:ext cx="5723468" cy="2570169"/>
          </a:xfrm>
        </p:spPr>
        <p:txBody>
          <a:bodyPr/>
          <a:lstStyle/>
          <a:p>
            <a:r>
              <a:rPr lang="en-US" altLang="zh-TW" b="1" dirty="0" smtClean="0">
                <a:solidFill>
                  <a:srgbClr val="FF0000"/>
                </a:solidFill>
                <a:latin typeface="+mn-ea"/>
                <a:ea typeface="+mn-ea"/>
              </a:rPr>
              <a:t>107</a:t>
            </a:r>
            <a:r>
              <a:rPr lang="zh-TW" altLang="en-US" b="1" dirty="0" smtClean="0">
                <a:solidFill>
                  <a:srgbClr val="FF0000"/>
                </a:solidFill>
                <a:latin typeface="+mn-ea"/>
                <a:ea typeface="+mn-ea"/>
              </a:rPr>
              <a:t>年福利委員會</a:t>
            </a:r>
            <a:endParaRPr lang="zh-TW" altLang="en-US" b="1" dirty="0">
              <a:solidFill>
                <a:srgbClr val="FF0000"/>
              </a:solidFill>
              <a:latin typeface="+mn-ea"/>
              <a:ea typeface="+mn-ea"/>
            </a:endParaRPr>
          </a:p>
        </p:txBody>
      </p:sp>
      <p:sp>
        <p:nvSpPr>
          <p:cNvPr id="3" name="副標題 2"/>
          <p:cNvSpPr>
            <a:spLocks noGrp="1"/>
          </p:cNvSpPr>
          <p:nvPr>
            <p:ph type="subTitle" idx="1"/>
          </p:nvPr>
        </p:nvSpPr>
        <p:spPr/>
        <p:txBody>
          <a:bodyPr/>
          <a:lstStyle/>
          <a:p>
            <a:endParaRPr lang="zh-TW" altLang="en-US" dirty="0"/>
          </a:p>
        </p:txBody>
      </p:sp>
    </p:spTree>
    <p:extLst>
      <p:ext uri="{BB962C8B-B14F-4D97-AF65-F5344CB8AC3E}">
        <p14:creationId xmlns:p14="http://schemas.microsoft.com/office/powerpoint/2010/main" val="1562775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a:solidFill>
                  <a:srgbClr val="7030A0"/>
                </a:solidFill>
              </a:rPr>
              <a:t>旅遊福利補助</a:t>
            </a:r>
            <a:r>
              <a:rPr lang="zh-TW" altLang="en-US" b="1" dirty="0" smtClean="0">
                <a:solidFill>
                  <a:srgbClr val="7030A0"/>
                </a:solidFill>
              </a:rPr>
              <a:t>國外</a:t>
            </a:r>
            <a:endParaRPr lang="zh-TW" altLang="en-US" dirty="0"/>
          </a:p>
        </p:txBody>
      </p:sp>
      <p:sp>
        <p:nvSpPr>
          <p:cNvPr id="3" name="內容版面配置區 2"/>
          <p:cNvSpPr>
            <a:spLocks noGrp="1"/>
          </p:cNvSpPr>
          <p:nvPr>
            <p:ph idx="1"/>
          </p:nvPr>
        </p:nvSpPr>
        <p:spPr/>
        <p:txBody>
          <a:bodyPr/>
          <a:lstStyle/>
          <a:p>
            <a:r>
              <a:rPr lang="zh-TW" altLang="en-US" dirty="0"/>
              <a:t>國外旅遊最高補助壹萬伍仟元申請金額未達補助金額者，以實際金額補助。行程表、收據／發票</a:t>
            </a:r>
            <a:r>
              <a:rPr lang="en-US" altLang="zh-TW" dirty="0"/>
              <a:t>(</a:t>
            </a:r>
            <a:r>
              <a:rPr lang="zh-TW" altLang="en-US" dirty="0"/>
              <a:t>需有學校</a:t>
            </a:r>
            <a:r>
              <a:rPr lang="zh-TW" altLang="en-US" dirty="0" smtClean="0"/>
              <a:t>統一編號</a:t>
            </a:r>
            <a:r>
              <a:rPr lang="en-US" altLang="zh-TW" b="1" dirty="0" smtClean="0">
                <a:solidFill>
                  <a:srgbClr val="FF0000"/>
                </a:solidFill>
              </a:rPr>
              <a:t>76002400</a:t>
            </a:r>
            <a:r>
              <a:rPr lang="en-US" altLang="zh-TW" dirty="0" smtClean="0"/>
              <a:t>)</a:t>
            </a:r>
            <a:r>
              <a:rPr lang="zh-TW" altLang="en-US" dirty="0"/>
              <a:t>、登機證、照片等相關憑證</a:t>
            </a:r>
            <a:r>
              <a:rPr lang="zh-TW" altLang="en-US" dirty="0" smtClean="0"/>
              <a:t>。</a:t>
            </a:r>
            <a:endParaRPr lang="en-US" altLang="zh-TW" dirty="0" smtClean="0"/>
          </a:p>
          <a:p>
            <a:r>
              <a:rPr lang="zh-TW" altLang="en-US" dirty="0" smtClean="0"/>
              <a:t>以</a:t>
            </a:r>
            <a:r>
              <a:rPr lang="zh-TW" altLang="en-US" dirty="0"/>
              <a:t>住宿、餐費、交通費單據，為報銷依據</a:t>
            </a:r>
            <a:r>
              <a:rPr lang="zh-TW" altLang="en-US" b="1" dirty="0">
                <a:solidFill>
                  <a:srgbClr val="FF0000"/>
                </a:solidFill>
              </a:rPr>
              <a:t>。 </a:t>
            </a:r>
            <a:r>
              <a:rPr lang="en-US" altLang="zh-TW" sz="2600" b="1" dirty="0">
                <a:solidFill>
                  <a:srgbClr val="FF0000"/>
                </a:solidFill>
              </a:rPr>
              <a:t>(</a:t>
            </a:r>
            <a:r>
              <a:rPr lang="zh-TW" altLang="en-US" sz="2600" b="1" dirty="0">
                <a:solidFill>
                  <a:srgbClr val="FF0000"/>
                </a:solidFill>
              </a:rPr>
              <a:t>請於銷假返校三周內提出申請</a:t>
            </a:r>
            <a:r>
              <a:rPr lang="en-US" altLang="zh-TW" sz="2600" b="1" dirty="0">
                <a:solidFill>
                  <a:srgbClr val="FF0000"/>
                </a:solidFill>
              </a:rPr>
              <a:t>)</a:t>
            </a:r>
          </a:p>
          <a:p>
            <a:endParaRPr lang="zh-TW" altLang="en-US" dirty="0"/>
          </a:p>
        </p:txBody>
      </p:sp>
    </p:spTree>
    <p:extLst>
      <p:ext uri="{BB962C8B-B14F-4D97-AF65-F5344CB8AC3E}">
        <p14:creationId xmlns:p14="http://schemas.microsoft.com/office/powerpoint/2010/main" val="3683092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a:xfrm>
            <a:off x="1403648" y="2564904"/>
            <a:ext cx="6759853" cy="3603812"/>
          </a:xfrm>
        </p:spPr>
        <p:txBody>
          <a:bodyPr>
            <a:normAutofit/>
          </a:bodyPr>
          <a:lstStyle/>
          <a:p>
            <a:r>
              <a:rPr lang="zh-TW" altLang="en-US" sz="6600" dirty="0" smtClean="0">
                <a:solidFill>
                  <a:srgbClr val="FF0000"/>
                </a:solidFill>
              </a:rPr>
              <a:t>謝謝大家的聆聽</a:t>
            </a:r>
            <a:endParaRPr lang="zh-TW" altLang="en-US" sz="6600" dirty="0">
              <a:solidFill>
                <a:srgbClr val="FF0000"/>
              </a:solidFill>
            </a:endParaRPr>
          </a:p>
        </p:txBody>
      </p:sp>
    </p:spTree>
    <p:extLst>
      <p:ext uri="{BB962C8B-B14F-4D97-AF65-F5344CB8AC3E}">
        <p14:creationId xmlns:p14="http://schemas.microsoft.com/office/powerpoint/2010/main" val="3445102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福利享有申請資格</a:t>
            </a:r>
            <a:endParaRPr lang="zh-TW" altLang="en-US" dirty="0"/>
          </a:p>
        </p:txBody>
      </p:sp>
      <p:sp>
        <p:nvSpPr>
          <p:cNvPr id="3" name="內容版面配置區 2"/>
          <p:cNvSpPr>
            <a:spLocks noGrp="1"/>
          </p:cNvSpPr>
          <p:nvPr>
            <p:ph idx="1"/>
          </p:nvPr>
        </p:nvSpPr>
        <p:spPr/>
        <p:txBody>
          <a:bodyPr>
            <a:normAutofit fontScale="92500" lnSpcReduction="10000"/>
          </a:bodyPr>
          <a:lstStyle/>
          <a:p>
            <a:r>
              <a:rPr lang="zh-TW" altLang="zh-TW" sz="3200" b="1" dirty="0">
                <a:solidFill>
                  <a:srgbClr val="0000FF"/>
                </a:solidFill>
              </a:rPr>
              <a:t>凡本校專任教職員工及福利社受聘人員到校任職滿一年以上者以學年計算，隔年得享受本辦法規定之各項補助及福利</a:t>
            </a:r>
            <a:r>
              <a:rPr lang="zh-TW" altLang="zh-TW" sz="3200" b="1" dirty="0" smtClean="0">
                <a:solidFill>
                  <a:srgbClr val="0000FF"/>
                </a:solidFill>
              </a:rPr>
              <a:t>事</a:t>
            </a:r>
            <a:r>
              <a:rPr lang="zh-TW" altLang="en-US" sz="3200" b="1" dirty="0" smtClean="0">
                <a:solidFill>
                  <a:srgbClr val="0000FF"/>
                </a:solidFill>
              </a:rPr>
              <a:t>項</a:t>
            </a:r>
            <a:r>
              <a:rPr lang="zh-TW" altLang="zh-TW" sz="3200" b="1" dirty="0" smtClean="0">
                <a:solidFill>
                  <a:srgbClr val="0000FF"/>
                </a:solidFill>
              </a:rPr>
              <a:t>，</a:t>
            </a:r>
            <a:endParaRPr lang="en-US" altLang="zh-TW" sz="3200" b="1" dirty="0" smtClean="0">
              <a:solidFill>
                <a:srgbClr val="0000FF"/>
              </a:solidFill>
            </a:endParaRPr>
          </a:p>
          <a:p>
            <a:endParaRPr lang="en-US" altLang="zh-TW" sz="3200" b="1" dirty="0">
              <a:solidFill>
                <a:srgbClr val="0000FF"/>
              </a:solidFill>
            </a:endParaRPr>
          </a:p>
          <a:p>
            <a:r>
              <a:rPr lang="zh-TW" altLang="en-US" sz="3200" b="1" dirty="0" smtClean="0">
                <a:solidFill>
                  <a:srgbClr val="0000FF"/>
                </a:solidFill>
              </a:rPr>
              <a:t>本校年節提貨金以預發制，</a:t>
            </a:r>
            <a:r>
              <a:rPr lang="zh-TW" altLang="zh-TW" sz="3200" b="1" dirty="0" smtClean="0">
                <a:solidFill>
                  <a:srgbClr val="0000FF"/>
                </a:solidFill>
              </a:rPr>
              <a:t>服務</a:t>
            </a:r>
            <a:r>
              <a:rPr lang="zh-TW" altLang="zh-TW" sz="3200" b="1" dirty="0">
                <a:solidFill>
                  <a:srgbClr val="0000FF"/>
                </a:solidFill>
              </a:rPr>
              <a:t>未滿</a:t>
            </a:r>
            <a:r>
              <a:rPr lang="zh-TW" altLang="zh-TW" sz="3200" b="1" dirty="0" smtClean="0">
                <a:solidFill>
                  <a:srgbClr val="0000FF"/>
                </a:solidFill>
              </a:rPr>
              <a:t>一年違約</a:t>
            </a:r>
            <a:r>
              <a:rPr lang="zh-TW" altLang="zh-TW" sz="3200" b="1" dirty="0">
                <a:solidFill>
                  <a:srgbClr val="0000FF"/>
                </a:solidFill>
              </a:rPr>
              <a:t>離職者，應依本校教師聘約</a:t>
            </a:r>
            <a:r>
              <a:rPr lang="zh-TW" altLang="zh-TW" sz="3200" b="1" dirty="0">
                <a:solidFill>
                  <a:srgbClr val="FF0000"/>
                </a:solidFill>
              </a:rPr>
              <a:t>繳回各類福利補助</a:t>
            </a:r>
            <a:r>
              <a:rPr lang="zh-TW" altLang="zh-TW" sz="3200" b="1" dirty="0">
                <a:solidFill>
                  <a:srgbClr val="0000FF"/>
                </a:solidFill>
              </a:rPr>
              <a:t>。</a:t>
            </a:r>
            <a:endParaRPr lang="en-US" altLang="zh-TW" sz="3200" b="1" dirty="0">
              <a:solidFill>
                <a:srgbClr val="0000FF"/>
              </a:solidFill>
            </a:endParaRPr>
          </a:p>
          <a:p>
            <a:endParaRPr lang="zh-TW" altLang="en-US" dirty="0"/>
          </a:p>
        </p:txBody>
      </p:sp>
    </p:spTree>
    <p:extLst>
      <p:ext uri="{BB962C8B-B14F-4D97-AF65-F5344CB8AC3E}">
        <p14:creationId xmlns:p14="http://schemas.microsoft.com/office/powerpoint/2010/main" val="1677871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福利</a:t>
            </a:r>
            <a:r>
              <a:rPr lang="zh-TW" altLang="en-US" dirty="0"/>
              <a:t>內容</a:t>
            </a:r>
          </a:p>
        </p:txBody>
      </p:sp>
      <p:sp>
        <p:nvSpPr>
          <p:cNvPr id="3" name="內容版面配置區 2"/>
          <p:cNvSpPr>
            <a:spLocks noGrp="1"/>
          </p:cNvSpPr>
          <p:nvPr>
            <p:ph idx="1"/>
          </p:nvPr>
        </p:nvSpPr>
        <p:spPr>
          <a:xfrm>
            <a:off x="1463040" y="2119256"/>
            <a:ext cx="6421328" cy="3974039"/>
          </a:xfrm>
        </p:spPr>
        <p:txBody>
          <a:bodyPr>
            <a:noAutofit/>
          </a:bodyPr>
          <a:lstStyle/>
          <a:p>
            <a:r>
              <a:rPr lang="en-US" altLang="zh-TW" b="1" dirty="0">
                <a:solidFill>
                  <a:srgbClr val="0000FF"/>
                </a:solidFill>
              </a:rPr>
              <a:t>1.</a:t>
            </a:r>
            <a:r>
              <a:rPr lang="zh-TW" altLang="en-US" b="1" dirty="0">
                <a:solidFill>
                  <a:srgbClr val="0000FF"/>
                </a:solidFill>
              </a:rPr>
              <a:t>本人結婚得申請結婚</a:t>
            </a:r>
            <a:r>
              <a:rPr lang="zh-TW" altLang="en-US" b="1" dirty="0">
                <a:solidFill>
                  <a:srgbClr val="0000FF"/>
                </a:solidFill>
              </a:rPr>
              <a:t>補助。</a:t>
            </a:r>
            <a:endParaRPr lang="en-US" altLang="zh-TW" b="1" dirty="0">
              <a:solidFill>
                <a:srgbClr val="0000FF"/>
              </a:solidFill>
            </a:endParaRPr>
          </a:p>
          <a:p>
            <a:r>
              <a:rPr lang="en-US" altLang="zh-TW" b="1" dirty="0">
                <a:solidFill>
                  <a:srgbClr val="0000FF"/>
                </a:solidFill>
              </a:rPr>
              <a:t>2</a:t>
            </a:r>
            <a:r>
              <a:rPr lang="en-US" altLang="zh-TW" b="1" dirty="0">
                <a:solidFill>
                  <a:srgbClr val="0000FF"/>
                </a:solidFill>
              </a:rPr>
              <a:t>.</a:t>
            </a:r>
            <a:r>
              <a:rPr lang="zh-TW" altLang="en-US" b="1" dirty="0">
                <a:solidFill>
                  <a:srgbClr val="0000FF"/>
                </a:solidFill>
              </a:rPr>
              <a:t>本人或其配偶生育子女得申請生育補助</a:t>
            </a:r>
            <a:r>
              <a:rPr lang="zh-TW" altLang="en-US" b="1" dirty="0">
                <a:solidFill>
                  <a:srgbClr val="0000FF"/>
                </a:solidFill>
              </a:rPr>
              <a:t>。</a:t>
            </a:r>
            <a:endParaRPr lang="en-US" altLang="zh-TW" b="1" dirty="0">
              <a:solidFill>
                <a:srgbClr val="0000FF"/>
              </a:solidFill>
            </a:endParaRPr>
          </a:p>
          <a:p>
            <a:r>
              <a:rPr lang="en-US" altLang="zh-TW" b="1" dirty="0">
                <a:solidFill>
                  <a:srgbClr val="0000FF"/>
                </a:solidFill>
              </a:rPr>
              <a:t>3.</a:t>
            </a:r>
            <a:r>
              <a:rPr lang="zh-TW" altLang="en-US" b="1" dirty="0">
                <a:solidFill>
                  <a:srgbClr val="0000FF"/>
                </a:solidFill>
              </a:rPr>
              <a:t>本人、配偶或父母、子女喪亡得申請</a:t>
            </a:r>
            <a:r>
              <a:rPr lang="zh-TW" altLang="en-US" b="1" dirty="0" smtClean="0">
                <a:solidFill>
                  <a:srgbClr val="0000FF"/>
                </a:solidFill>
              </a:rPr>
              <a:t>喪葬  補助</a:t>
            </a:r>
            <a:r>
              <a:rPr lang="zh-TW" altLang="en-US" b="1" dirty="0">
                <a:solidFill>
                  <a:srgbClr val="0000FF"/>
                </a:solidFill>
              </a:rPr>
              <a:t>。</a:t>
            </a:r>
            <a:endParaRPr lang="en-US" altLang="zh-TW" b="1" dirty="0">
              <a:solidFill>
                <a:srgbClr val="0000FF"/>
              </a:solidFill>
            </a:endParaRPr>
          </a:p>
          <a:p>
            <a:r>
              <a:rPr lang="en-US" altLang="zh-TW" b="1" dirty="0">
                <a:solidFill>
                  <a:srgbClr val="0000FF"/>
                </a:solidFill>
              </a:rPr>
              <a:t>4</a:t>
            </a:r>
            <a:r>
              <a:rPr lang="en-US" altLang="zh-TW" b="1" dirty="0">
                <a:solidFill>
                  <a:srgbClr val="0000FF"/>
                </a:solidFill>
              </a:rPr>
              <a:t>.</a:t>
            </a:r>
            <a:r>
              <a:rPr lang="zh-TW" altLang="en-US" b="1" dirty="0">
                <a:solidFill>
                  <a:srgbClr val="0000FF"/>
                </a:solidFill>
              </a:rPr>
              <a:t>本人子女就讀國小以上學校者得申請教育補助</a:t>
            </a:r>
            <a:r>
              <a:rPr lang="zh-TW" altLang="en-US" b="1" dirty="0">
                <a:solidFill>
                  <a:srgbClr val="0000FF"/>
                </a:solidFill>
              </a:rPr>
              <a:t>。</a:t>
            </a:r>
            <a:endParaRPr lang="en-US" altLang="zh-TW" b="1" dirty="0">
              <a:solidFill>
                <a:srgbClr val="0000FF"/>
              </a:solidFill>
            </a:endParaRPr>
          </a:p>
          <a:p>
            <a:r>
              <a:rPr lang="en-US" altLang="zh-TW" b="1" dirty="0">
                <a:solidFill>
                  <a:srgbClr val="0000FF"/>
                </a:solidFill>
              </a:rPr>
              <a:t>5.</a:t>
            </a:r>
            <a:r>
              <a:rPr lang="zh-TW" altLang="en-US" b="1" dirty="0">
                <a:solidFill>
                  <a:srgbClr val="0000FF"/>
                </a:solidFill>
              </a:rPr>
              <a:t>服裝</a:t>
            </a:r>
            <a:r>
              <a:rPr lang="zh-TW" altLang="en-US" b="1" dirty="0" smtClean="0">
                <a:solidFill>
                  <a:srgbClr val="0000FF"/>
                </a:solidFill>
              </a:rPr>
              <a:t>補助</a:t>
            </a:r>
            <a:r>
              <a:rPr lang="en-US" altLang="zh-TW" b="1" dirty="0" smtClean="0">
                <a:solidFill>
                  <a:srgbClr val="0000FF"/>
                </a:solidFill>
              </a:rPr>
              <a:t>(</a:t>
            </a:r>
            <a:r>
              <a:rPr lang="zh-TW" altLang="en-US" b="1" dirty="0" smtClean="0">
                <a:solidFill>
                  <a:srgbClr val="0000FF"/>
                </a:solidFill>
              </a:rPr>
              <a:t>每年依狀況製作</a:t>
            </a:r>
            <a:r>
              <a:rPr lang="en-US" altLang="zh-TW" b="1" dirty="0" smtClean="0">
                <a:solidFill>
                  <a:srgbClr val="0000FF"/>
                </a:solidFill>
              </a:rPr>
              <a:t>)</a:t>
            </a:r>
            <a:endParaRPr lang="zh-TW" altLang="en-US" b="1" dirty="0">
              <a:solidFill>
                <a:srgbClr val="0000FF"/>
              </a:solidFill>
            </a:endParaRPr>
          </a:p>
          <a:p>
            <a:r>
              <a:rPr lang="en-US" altLang="zh-TW" b="1" dirty="0">
                <a:solidFill>
                  <a:srgbClr val="0000FF"/>
                </a:solidFill>
              </a:rPr>
              <a:t>6.</a:t>
            </a:r>
            <a:r>
              <a:rPr lang="zh-TW" altLang="en-US" b="1" dirty="0">
                <a:solidFill>
                  <a:srgbClr val="0000FF"/>
                </a:solidFill>
              </a:rPr>
              <a:t>年節</a:t>
            </a:r>
            <a:r>
              <a:rPr lang="zh-TW" altLang="en-US" b="1" dirty="0">
                <a:solidFill>
                  <a:srgbClr val="0000FF"/>
                </a:solidFill>
              </a:rPr>
              <a:t>提貨單</a:t>
            </a:r>
            <a:endParaRPr lang="en-US" altLang="zh-TW" b="1" dirty="0">
              <a:solidFill>
                <a:srgbClr val="0000FF"/>
              </a:solidFill>
            </a:endParaRPr>
          </a:p>
          <a:p>
            <a:r>
              <a:rPr lang="en-US" altLang="zh-TW" b="1" dirty="0">
                <a:solidFill>
                  <a:srgbClr val="0000FF"/>
                </a:solidFill>
              </a:rPr>
              <a:t>7</a:t>
            </a:r>
            <a:r>
              <a:rPr lang="en-US" altLang="zh-TW" b="1" dirty="0">
                <a:solidFill>
                  <a:srgbClr val="0000FF"/>
                </a:solidFill>
              </a:rPr>
              <a:t>.</a:t>
            </a:r>
            <a:r>
              <a:rPr lang="zh-TW" altLang="en-US" b="1" dirty="0">
                <a:solidFill>
                  <a:srgbClr val="0000FF"/>
                </a:solidFill>
              </a:rPr>
              <a:t>旅遊福利</a:t>
            </a:r>
            <a:r>
              <a:rPr lang="zh-TW" altLang="en-US" b="1" dirty="0">
                <a:solidFill>
                  <a:srgbClr val="0000FF"/>
                </a:solidFill>
              </a:rPr>
              <a:t>補助</a:t>
            </a:r>
            <a:endParaRPr lang="zh-TW" altLang="en-US" b="1" dirty="0">
              <a:solidFill>
                <a:srgbClr val="0000FF"/>
              </a:solidFill>
            </a:endParaRPr>
          </a:p>
        </p:txBody>
      </p:sp>
    </p:spTree>
    <p:extLst>
      <p:ext uri="{BB962C8B-B14F-4D97-AF65-F5344CB8AC3E}">
        <p14:creationId xmlns:p14="http://schemas.microsoft.com/office/powerpoint/2010/main" val="537166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latin typeface="微軟正黑體" pitchFamily="34" charset="-120"/>
                <a:ea typeface="微軟正黑體" pitchFamily="34" charset="-120"/>
              </a:rPr>
              <a:t>家有喜事福利</a:t>
            </a:r>
            <a:endParaRPr lang="zh-TW" altLang="en-US" b="1" dirty="0">
              <a:latin typeface="微軟正黑體" pitchFamily="34" charset="-120"/>
              <a:ea typeface="微軟正黑體" pitchFamily="34" charset="-120"/>
            </a:endParaRPr>
          </a:p>
        </p:txBody>
      </p:sp>
      <p:sp>
        <p:nvSpPr>
          <p:cNvPr id="3" name="內容版面配置區 2"/>
          <p:cNvSpPr>
            <a:spLocks noGrp="1"/>
          </p:cNvSpPr>
          <p:nvPr>
            <p:ph idx="1"/>
          </p:nvPr>
        </p:nvSpPr>
        <p:spPr>
          <a:xfrm>
            <a:off x="1463040" y="2119256"/>
            <a:ext cx="6925384" cy="4046047"/>
          </a:xfrm>
        </p:spPr>
        <p:txBody>
          <a:bodyPr>
            <a:normAutofit fontScale="92500" lnSpcReduction="20000"/>
          </a:bodyPr>
          <a:lstStyle/>
          <a:p>
            <a:r>
              <a:rPr lang="en-US" altLang="zh-TW" sz="3200" dirty="0">
                <a:solidFill>
                  <a:srgbClr val="FF0000"/>
                </a:solidFill>
              </a:rPr>
              <a:t>1.</a:t>
            </a:r>
            <a:r>
              <a:rPr lang="zh-TW" altLang="zh-TW" sz="3200" dirty="0">
                <a:solidFill>
                  <a:srgbClr val="FF0000"/>
                </a:solidFill>
              </a:rPr>
              <a:t>結婚補助費</a:t>
            </a:r>
            <a:r>
              <a:rPr lang="en-US" altLang="zh-TW" sz="3200" dirty="0">
                <a:solidFill>
                  <a:srgbClr val="FF0000"/>
                </a:solidFill>
              </a:rPr>
              <a:t>3000</a:t>
            </a:r>
            <a:r>
              <a:rPr lang="zh-TW" altLang="zh-TW" sz="3200" dirty="0">
                <a:solidFill>
                  <a:srgbClr val="FF0000"/>
                </a:solidFill>
              </a:rPr>
              <a:t>元（夫妻同</a:t>
            </a:r>
            <a:r>
              <a:rPr lang="zh-TW" altLang="zh-TW" sz="3200" dirty="0" smtClean="0">
                <a:solidFill>
                  <a:srgbClr val="FF0000"/>
                </a:solidFill>
              </a:rPr>
              <a:t>在</a:t>
            </a:r>
            <a:r>
              <a:rPr lang="zh-TW" altLang="en-US" sz="3200" dirty="0">
                <a:solidFill>
                  <a:srgbClr val="FF0000"/>
                </a:solidFill>
              </a:rPr>
              <a:t>本</a:t>
            </a:r>
            <a:r>
              <a:rPr lang="zh-TW" altLang="zh-TW" sz="3200" dirty="0">
                <a:solidFill>
                  <a:srgbClr val="FF0000"/>
                </a:solidFill>
              </a:rPr>
              <a:t>校服務者</a:t>
            </a:r>
            <a:r>
              <a:rPr lang="zh-TW" altLang="zh-TW" sz="3200" dirty="0" smtClean="0">
                <a:solidFill>
                  <a:srgbClr val="FF0000"/>
                </a:solidFill>
              </a:rPr>
              <a:t>兩人均可</a:t>
            </a:r>
            <a:r>
              <a:rPr lang="zh-TW" altLang="zh-TW" sz="3200" dirty="0">
                <a:solidFill>
                  <a:srgbClr val="FF0000"/>
                </a:solidFill>
              </a:rPr>
              <a:t>申請）</a:t>
            </a:r>
            <a:r>
              <a:rPr lang="zh-TW" altLang="zh-TW" dirty="0" smtClean="0">
                <a:solidFill>
                  <a:srgbClr val="FF0000"/>
                </a:solidFill>
              </a:rPr>
              <a:t>。</a:t>
            </a:r>
            <a:endParaRPr lang="en-US" altLang="zh-TW" dirty="0" smtClean="0">
              <a:solidFill>
                <a:srgbClr val="FF0000"/>
              </a:solidFill>
            </a:endParaRPr>
          </a:p>
          <a:p>
            <a:endParaRPr lang="zh-TW" altLang="zh-TW" dirty="0">
              <a:solidFill>
                <a:srgbClr val="FF0000"/>
              </a:solidFill>
            </a:endParaRPr>
          </a:p>
          <a:p>
            <a:r>
              <a:rPr lang="en-US" altLang="zh-TW" sz="3200" dirty="0">
                <a:solidFill>
                  <a:srgbClr val="FF0000"/>
                </a:solidFill>
              </a:rPr>
              <a:t>2.</a:t>
            </a:r>
            <a:r>
              <a:rPr lang="zh-TW" altLang="zh-TW" sz="3200" dirty="0">
                <a:solidFill>
                  <a:srgbClr val="FF0000"/>
                </a:solidFill>
              </a:rPr>
              <a:t>生育補助費</a:t>
            </a:r>
            <a:r>
              <a:rPr lang="en-US" altLang="zh-TW" sz="3200" dirty="0">
                <a:solidFill>
                  <a:srgbClr val="FF0000"/>
                </a:solidFill>
              </a:rPr>
              <a:t>1500</a:t>
            </a:r>
            <a:r>
              <a:rPr lang="zh-TW" altLang="zh-TW" sz="3200" dirty="0">
                <a:solidFill>
                  <a:srgbClr val="FF0000"/>
                </a:solidFill>
              </a:rPr>
              <a:t>元，以</a:t>
            </a:r>
            <a:r>
              <a:rPr lang="zh-TW" altLang="zh-TW" sz="3200" b="1" u="sng" dirty="0">
                <a:solidFill>
                  <a:srgbClr val="FF0000"/>
                </a:solidFill>
              </a:rPr>
              <a:t>單次</a:t>
            </a:r>
            <a:r>
              <a:rPr lang="zh-TW" altLang="zh-TW" sz="3200" dirty="0">
                <a:solidFill>
                  <a:srgbClr val="FF0000"/>
                </a:solidFill>
              </a:rPr>
              <a:t>生產為主。（夫妻同在本校服務者兩人均可申請</a:t>
            </a:r>
            <a:r>
              <a:rPr lang="zh-TW" altLang="zh-TW" dirty="0">
                <a:solidFill>
                  <a:srgbClr val="FF0000"/>
                </a:solidFill>
              </a:rPr>
              <a:t>）。</a:t>
            </a:r>
          </a:p>
          <a:p>
            <a:r>
              <a:rPr lang="zh-TW" altLang="en-US" sz="3900" b="1" dirty="0" smtClean="0">
                <a:solidFill>
                  <a:schemeClr val="accent2">
                    <a:lumMod val="75000"/>
                  </a:schemeClr>
                </a:solidFill>
              </a:rPr>
              <a:t>例外</a:t>
            </a:r>
            <a:r>
              <a:rPr lang="en-US" altLang="zh-TW" sz="3900" b="1" dirty="0" smtClean="0">
                <a:solidFill>
                  <a:schemeClr val="accent2">
                    <a:lumMod val="75000"/>
                  </a:schemeClr>
                </a:solidFill>
              </a:rPr>
              <a:t>:</a:t>
            </a:r>
            <a:r>
              <a:rPr lang="zh-TW" altLang="en-US" sz="3900" b="1" dirty="0" smtClean="0">
                <a:solidFill>
                  <a:schemeClr val="accent2">
                    <a:lumMod val="75000"/>
                  </a:schemeClr>
                </a:solidFill>
              </a:rPr>
              <a:t>就是說生雙胞胎只有</a:t>
            </a:r>
            <a:r>
              <a:rPr lang="en-US" altLang="zh-TW" sz="3900" b="1" dirty="0" smtClean="0">
                <a:solidFill>
                  <a:schemeClr val="accent2">
                    <a:lumMod val="75000"/>
                  </a:schemeClr>
                </a:solidFill>
              </a:rPr>
              <a:t>1500</a:t>
            </a:r>
            <a:r>
              <a:rPr lang="zh-TW" altLang="en-US" sz="3900" b="1" dirty="0" smtClean="0">
                <a:solidFill>
                  <a:schemeClr val="accent2">
                    <a:lumMod val="75000"/>
                  </a:schemeClr>
                </a:solidFill>
              </a:rPr>
              <a:t>，如果生三胞胎也是</a:t>
            </a:r>
            <a:r>
              <a:rPr lang="en-US" altLang="zh-TW" sz="3900" b="1" dirty="0" smtClean="0">
                <a:solidFill>
                  <a:schemeClr val="accent2">
                    <a:lumMod val="75000"/>
                  </a:schemeClr>
                </a:solidFill>
              </a:rPr>
              <a:t>1500</a:t>
            </a:r>
            <a:r>
              <a:rPr lang="zh-TW" altLang="en-US" sz="3900" b="1" dirty="0" smtClean="0">
                <a:solidFill>
                  <a:schemeClr val="accent2">
                    <a:lumMod val="75000"/>
                  </a:schemeClr>
                </a:solidFill>
              </a:rPr>
              <a:t>，所以要分</a:t>
            </a:r>
            <a:r>
              <a:rPr lang="en-US" altLang="zh-TW" sz="3900" b="1" dirty="0" smtClean="0">
                <a:solidFill>
                  <a:schemeClr val="accent2">
                    <a:lumMod val="75000"/>
                  </a:schemeClr>
                </a:solidFill>
              </a:rPr>
              <a:t>3</a:t>
            </a:r>
            <a:r>
              <a:rPr lang="zh-TW" altLang="en-US" sz="3900" b="1" dirty="0" smtClean="0">
                <a:solidFill>
                  <a:schemeClr val="accent2">
                    <a:lumMod val="75000"/>
                  </a:schemeClr>
                </a:solidFill>
              </a:rPr>
              <a:t>次生比較划算。</a:t>
            </a:r>
            <a:endParaRPr lang="zh-TW" altLang="en-US" sz="3900" b="1" dirty="0">
              <a:solidFill>
                <a:schemeClr val="accent2">
                  <a:lumMod val="75000"/>
                </a:schemeClr>
              </a:solidFill>
            </a:endParaRPr>
          </a:p>
        </p:txBody>
      </p:sp>
    </p:spTree>
    <p:extLst>
      <p:ext uri="{BB962C8B-B14F-4D97-AF65-F5344CB8AC3E}">
        <p14:creationId xmlns:p14="http://schemas.microsoft.com/office/powerpoint/2010/main" val="3712402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b="1" dirty="0" smtClean="0"/>
              <a:t>教育補助福利</a:t>
            </a:r>
            <a:endParaRPr lang="zh-TW" altLang="en-US" b="1" dirty="0"/>
          </a:p>
        </p:txBody>
      </p:sp>
      <p:sp>
        <p:nvSpPr>
          <p:cNvPr id="3" name="內容版面配置區 2"/>
          <p:cNvSpPr>
            <a:spLocks noGrp="1"/>
          </p:cNvSpPr>
          <p:nvPr>
            <p:ph idx="1"/>
          </p:nvPr>
        </p:nvSpPr>
        <p:spPr/>
        <p:txBody>
          <a:bodyPr>
            <a:normAutofit fontScale="92500"/>
          </a:bodyPr>
          <a:lstStyle/>
          <a:p>
            <a:r>
              <a:rPr lang="zh-TW" altLang="zh-TW" sz="4000" b="1" dirty="0">
                <a:solidFill>
                  <a:schemeClr val="tx2">
                    <a:lumMod val="75000"/>
                  </a:schemeClr>
                </a:solidFill>
              </a:rPr>
              <a:t>每學期小學每名</a:t>
            </a:r>
            <a:r>
              <a:rPr lang="en-US" altLang="zh-TW" sz="4000" b="1" u="sng" dirty="0">
                <a:solidFill>
                  <a:srgbClr val="FF0000"/>
                </a:solidFill>
              </a:rPr>
              <a:t>500</a:t>
            </a:r>
            <a:r>
              <a:rPr lang="zh-TW" altLang="zh-TW" sz="4000" b="1" dirty="0" smtClean="0">
                <a:solidFill>
                  <a:schemeClr val="tx2">
                    <a:lumMod val="75000"/>
                  </a:schemeClr>
                </a:solidFill>
              </a:rPr>
              <a:t>元</a:t>
            </a:r>
            <a:endParaRPr lang="en-US" altLang="zh-TW" sz="4000" b="1" dirty="0" smtClean="0">
              <a:solidFill>
                <a:schemeClr val="tx2">
                  <a:lumMod val="75000"/>
                </a:schemeClr>
              </a:solidFill>
            </a:endParaRPr>
          </a:p>
          <a:p>
            <a:r>
              <a:rPr lang="zh-TW" altLang="zh-TW" sz="4000" b="1" dirty="0" smtClean="0">
                <a:solidFill>
                  <a:schemeClr val="tx2">
                    <a:lumMod val="75000"/>
                  </a:schemeClr>
                </a:solidFill>
              </a:rPr>
              <a:t>國中</a:t>
            </a:r>
            <a:r>
              <a:rPr lang="zh-TW" altLang="zh-TW" sz="4000" b="1" dirty="0">
                <a:solidFill>
                  <a:schemeClr val="tx2">
                    <a:lumMod val="75000"/>
                  </a:schemeClr>
                </a:solidFill>
              </a:rPr>
              <a:t>每名</a:t>
            </a:r>
            <a:r>
              <a:rPr lang="en-US" altLang="zh-TW" sz="4000" b="1" u="sng" dirty="0">
                <a:solidFill>
                  <a:srgbClr val="FF0000"/>
                </a:solidFill>
              </a:rPr>
              <a:t>600</a:t>
            </a:r>
            <a:r>
              <a:rPr lang="zh-TW" altLang="zh-TW" sz="4000" b="1" dirty="0" smtClean="0">
                <a:solidFill>
                  <a:schemeClr val="tx2">
                    <a:lumMod val="75000"/>
                  </a:schemeClr>
                </a:solidFill>
              </a:rPr>
              <a:t>元</a:t>
            </a:r>
            <a:endParaRPr lang="en-US" altLang="zh-TW" sz="4000" b="1" dirty="0" smtClean="0">
              <a:solidFill>
                <a:schemeClr val="tx2">
                  <a:lumMod val="75000"/>
                </a:schemeClr>
              </a:solidFill>
            </a:endParaRPr>
          </a:p>
          <a:p>
            <a:r>
              <a:rPr lang="zh-TW" altLang="zh-TW" sz="4000" b="1" dirty="0" smtClean="0">
                <a:solidFill>
                  <a:schemeClr val="tx2">
                    <a:lumMod val="75000"/>
                  </a:schemeClr>
                </a:solidFill>
              </a:rPr>
              <a:t>高中</a:t>
            </a:r>
            <a:r>
              <a:rPr lang="zh-TW" altLang="zh-TW" sz="4000" b="1" dirty="0">
                <a:solidFill>
                  <a:schemeClr val="tx2">
                    <a:lumMod val="75000"/>
                  </a:schemeClr>
                </a:solidFill>
              </a:rPr>
              <a:t>、高職、五專（前三年）每名</a:t>
            </a:r>
            <a:r>
              <a:rPr lang="en-US" altLang="zh-TW" sz="4000" b="1" i="1" u="sng" dirty="0">
                <a:solidFill>
                  <a:srgbClr val="FF0000"/>
                </a:solidFill>
              </a:rPr>
              <a:t>600</a:t>
            </a:r>
            <a:r>
              <a:rPr lang="zh-TW" altLang="zh-TW" sz="4000" b="1" dirty="0">
                <a:solidFill>
                  <a:schemeClr val="tx2">
                    <a:lumMod val="75000"/>
                  </a:schemeClr>
                </a:solidFill>
              </a:rPr>
              <a:t>元、大專每名</a:t>
            </a:r>
            <a:r>
              <a:rPr lang="en-US" altLang="zh-TW" sz="4000" b="1" u="sng" dirty="0">
                <a:solidFill>
                  <a:srgbClr val="FF0000"/>
                </a:solidFill>
              </a:rPr>
              <a:t>3000</a:t>
            </a:r>
            <a:r>
              <a:rPr lang="zh-TW" altLang="zh-TW" sz="4000" b="1" dirty="0">
                <a:solidFill>
                  <a:schemeClr val="tx2">
                    <a:lumMod val="75000"/>
                  </a:schemeClr>
                </a:solidFill>
              </a:rPr>
              <a:t>元（五專後二年比照大專）</a:t>
            </a:r>
            <a:r>
              <a:rPr lang="zh-TW" altLang="zh-TW" sz="3200" dirty="0" smtClean="0"/>
              <a:t>。</a:t>
            </a:r>
            <a:endParaRPr lang="en-US" altLang="zh-TW" sz="3200" dirty="0" smtClean="0"/>
          </a:p>
        </p:txBody>
      </p:sp>
    </p:spTree>
    <p:extLst>
      <p:ext uri="{BB962C8B-B14F-4D97-AF65-F5344CB8AC3E}">
        <p14:creationId xmlns:p14="http://schemas.microsoft.com/office/powerpoint/2010/main" val="36819008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548680"/>
            <a:ext cx="6965245" cy="1202485"/>
          </a:xfrm>
        </p:spPr>
        <p:txBody>
          <a:bodyPr/>
          <a:lstStyle/>
          <a:p>
            <a:r>
              <a:rPr lang="zh-TW" altLang="en-US" dirty="0" smtClean="0"/>
              <a:t>教育補助的申請資格</a:t>
            </a:r>
            <a:endParaRPr lang="zh-TW" altLang="en-US" dirty="0"/>
          </a:p>
        </p:txBody>
      </p:sp>
      <p:sp>
        <p:nvSpPr>
          <p:cNvPr id="3" name="內容版面配置區 2"/>
          <p:cNvSpPr>
            <a:spLocks noGrp="1"/>
          </p:cNvSpPr>
          <p:nvPr>
            <p:ph idx="1"/>
          </p:nvPr>
        </p:nvSpPr>
        <p:spPr>
          <a:xfrm>
            <a:off x="1463040" y="1556792"/>
            <a:ext cx="6493336" cy="4680520"/>
          </a:xfrm>
        </p:spPr>
        <p:txBody>
          <a:bodyPr>
            <a:noAutofit/>
          </a:bodyPr>
          <a:lstStyle/>
          <a:p>
            <a:r>
              <a:rPr lang="zh-TW" altLang="en-US" sz="2800" b="1" dirty="0">
                <a:latin typeface="標楷體" pitchFamily="65" charset="-120"/>
                <a:ea typeface="標楷體" pitchFamily="65" charset="-120"/>
              </a:rPr>
              <a:t>例外</a:t>
            </a:r>
            <a:r>
              <a:rPr lang="en-US" altLang="zh-TW" sz="2800" b="1" dirty="0">
                <a:latin typeface="標楷體" pitchFamily="65" charset="-120"/>
                <a:ea typeface="標楷體" pitchFamily="65" charset="-120"/>
              </a:rPr>
              <a:t>:</a:t>
            </a:r>
            <a:r>
              <a:rPr lang="zh-TW" altLang="zh-TW" sz="2800" b="1" dirty="0">
                <a:solidFill>
                  <a:schemeClr val="accent4">
                    <a:lumMod val="75000"/>
                  </a:schemeClr>
                </a:solidFill>
              </a:rPr>
              <a:t>教育補助費若子女就讀本校國中部並享有學費減免者</a:t>
            </a:r>
            <a:r>
              <a:rPr lang="zh-TW" altLang="zh-TW" sz="2800" b="1" dirty="0" smtClean="0">
                <a:solidFill>
                  <a:schemeClr val="accent4">
                    <a:lumMod val="75000"/>
                  </a:schemeClr>
                </a:solidFill>
              </a:rPr>
              <a:t>、</a:t>
            </a:r>
            <a:r>
              <a:rPr lang="zh-TW" altLang="en-US" sz="2800" b="1" dirty="0" smtClean="0">
                <a:solidFill>
                  <a:schemeClr val="accent4">
                    <a:lumMod val="75000"/>
                  </a:schemeClr>
                </a:solidFill>
              </a:rPr>
              <a:t>或</a:t>
            </a:r>
            <a:r>
              <a:rPr lang="zh-TW" altLang="zh-TW" sz="2800" b="1" dirty="0" smtClean="0">
                <a:solidFill>
                  <a:schemeClr val="accent4">
                    <a:lumMod val="75000"/>
                  </a:schemeClr>
                </a:solidFill>
              </a:rPr>
              <a:t>就讀</a:t>
            </a:r>
            <a:r>
              <a:rPr lang="zh-TW" altLang="zh-TW" sz="2800" b="1" dirty="0">
                <a:solidFill>
                  <a:schemeClr val="accent4">
                    <a:lumMod val="75000"/>
                  </a:schemeClr>
                </a:solidFill>
              </a:rPr>
              <a:t>他校高中職已享有政府免學費輔助者皆</a:t>
            </a:r>
            <a:r>
              <a:rPr lang="zh-TW" altLang="zh-TW" sz="2800" b="1" dirty="0">
                <a:solidFill>
                  <a:srgbClr val="FF0000"/>
                </a:solidFill>
                <a:latin typeface="Adobe 繁黑體 Std B" pitchFamily="34" charset="-120"/>
                <a:ea typeface="Adobe 繁黑體 Std B" pitchFamily="34" charset="-120"/>
              </a:rPr>
              <a:t>不予補助</a:t>
            </a:r>
            <a:r>
              <a:rPr lang="zh-TW" altLang="zh-TW" sz="2800" b="1" dirty="0">
                <a:solidFill>
                  <a:schemeClr val="accent4">
                    <a:lumMod val="75000"/>
                  </a:schemeClr>
                </a:solidFill>
              </a:rPr>
              <a:t>。</a:t>
            </a:r>
            <a:endParaRPr lang="zh-TW" altLang="en-US" sz="2800" b="1" dirty="0">
              <a:solidFill>
                <a:schemeClr val="accent4">
                  <a:lumMod val="75000"/>
                </a:schemeClr>
              </a:solidFill>
            </a:endParaRPr>
          </a:p>
          <a:p>
            <a:r>
              <a:rPr lang="zh-TW" altLang="zh-TW" sz="2800" b="1" dirty="0">
                <a:solidFill>
                  <a:schemeClr val="accent4">
                    <a:lumMod val="75000"/>
                  </a:schemeClr>
                </a:solidFill>
              </a:rPr>
              <a:t>本人及配偶有軍公教子女學費補助身分或已在其他機關領取教育補助者</a:t>
            </a:r>
            <a:r>
              <a:rPr lang="zh-TW" altLang="zh-TW" sz="2800" b="1" dirty="0">
                <a:solidFill>
                  <a:srgbClr val="FF0000"/>
                </a:solidFill>
                <a:latin typeface="Adobe 繁黑體 Std B" pitchFamily="34" charset="-120"/>
                <a:ea typeface="Adobe 繁黑體 Std B" pitchFamily="34" charset="-120"/>
              </a:rPr>
              <a:t>不予補助</a:t>
            </a:r>
            <a:r>
              <a:rPr lang="zh-TW" altLang="zh-TW" sz="2800" b="1" dirty="0">
                <a:solidFill>
                  <a:srgbClr val="FF0000"/>
                </a:solidFill>
                <a:latin typeface="Adobe 繁黑體 Std B" pitchFamily="34" charset="-120"/>
                <a:ea typeface="Adobe 繁黑體 Std B" pitchFamily="34" charset="-120"/>
              </a:rPr>
              <a:t>。</a:t>
            </a:r>
            <a:endParaRPr lang="en-US" altLang="zh-TW" sz="2800" b="1" dirty="0">
              <a:solidFill>
                <a:srgbClr val="FF0000"/>
              </a:solidFill>
              <a:latin typeface="Adobe 繁黑體 Std B" pitchFamily="34" charset="-120"/>
              <a:ea typeface="Adobe 繁黑體 Std B" pitchFamily="34" charset="-120"/>
            </a:endParaRPr>
          </a:p>
          <a:p>
            <a:r>
              <a:rPr lang="zh-TW" altLang="zh-TW" sz="2800" b="1" dirty="0">
                <a:solidFill>
                  <a:schemeClr val="accent4">
                    <a:lumMod val="75000"/>
                  </a:schemeClr>
                </a:solidFill>
              </a:rPr>
              <a:t>就讀</a:t>
            </a:r>
            <a:r>
              <a:rPr lang="zh-TW" altLang="zh-TW" sz="2800" b="1" dirty="0">
                <a:solidFill>
                  <a:srgbClr val="FF0000"/>
                </a:solidFill>
              </a:rPr>
              <a:t>本校高中職者</a:t>
            </a:r>
            <a:r>
              <a:rPr lang="zh-TW" altLang="zh-TW" sz="2800" b="1" dirty="0">
                <a:solidFill>
                  <a:schemeClr val="accent4">
                    <a:lumMod val="75000"/>
                  </a:schemeClr>
                </a:solidFill>
              </a:rPr>
              <a:t>由主計室簽核減免</a:t>
            </a:r>
            <a:r>
              <a:rPr lang="zh-TW" altLang="zh-TW" sz="2800" b="1" dirty="0" smtClean="0">
                <a:solidFill>
                  <a:schemeClr val="accent4">
                    <a:lumMod val="75000"/>
                  </a:schemeClr>
                </a:solidFill>
              </a:rPr>
              <a:t>。</a:t>
            </a:r>
            <a:endParaRPr lang="en-US" altLang="zh-TW" sz="2800" b="1" dirty="0" smtClean="0">
              <a:solidFill>
                <a:schemeClr val="accent4">
                  <a:lumMod val="75000"/>
                </a:schemeClr>
              </a:solidFill>
            </a:endParaRPr>
          </a:p>
          <a:p>
            <a:r>
              <a:rPr lang="zh-TW" altLang="zh-TW" sz="2800" b="1" dirty="0" smtClean="0">
                <a:solidFill>
                  <a:schemeClr val="accent4">
                    <a:lumMod val="75000"/>
                  </a:schemeClr>
                </a:solidFill>
              </a:rPr>
              <a:t>大學</a:t>
            </a:r>
            <a:r>
              <a:rPr lang="zh-TW" altLang="en-US" sz="2800" b="1" dirty="0" smtClean="0">
                <a:solidFill>
                  <a:schemeClr val="accent4">
                    <a:lumMod val="75000"/>
                  </a:schemeClr>
                </a:solidFill>
              </a:rPr>
              <a:t>則不</a:t>
            </a:r>
            <a:r>
              <a:rPr lang="zh-TW" altLang="zh-TW" sz="2800" b="1" dirty="0" smtClean="0">
                <a:solidFill>
                  <a:schemeClr val="accent4">
                    <a:lumMod val="75000"/>
                  </a:schemeClr>
                </a:solidFill>
              </a:rPr>
              <a:t>分</a:t>
            </a:r>
            <a:r>
              <a:rPr lang="zh-TW" altLang="zh-TW" sz="2800" b="1" dirty="0">
                <a:solidFill>
                  <a:schemeClr val="accent4">
                    <a:lumMod val="75000"/>
                  </a:schemeClr>
                </a:solidFill>
              </a:rPr>
              <a:t>公</a:t>
            </a:r>
            <a:r>
              <a:rPr lang="zh-TW" altLang="zh-TW" sz="2800" b="1" dirty="0">
                <a:solidFill>
                  <a:schemeClr val="accent4">
                    <a:lumMod val="75000"/>
                  </a:schemeClr>
                </a:solidFill>
              </a:rPr>
              <a:t>私立</a:t>
            </a:r>
            <a:r>
              <a:rPr lang="zh-TW" altLang="en-US" sz="2800" dirty="0" smtClean="0"/>
              <a:t>。</a:t>
            </a:r>
            <a:endParaRPr lang="en-US" altLang="zh-TW" sz="2800" dirty="0" smtClean="0"/>
          </a:p>
          <a:p>
            <a:r>
              <a:rPr lang="zh-TW" altLang="zh-TW" sz="2800" dirty="0" smtClean="0"/>
              <a:t>教育以</a:t>
            </a:r>
            <a:r>
              <a:rPr lang="zh-TW" altLang="zh-TW" sz="2800" dirty="0"/>
              <a:t>補助</a:t>
            </a:r>
            <a:r>
              <a:rPr lang="zh-TW" altLang="zh-TW" sz="2800" b="1" dirty="0">
                <a:solidFill>
                  <a:srgbClr val="FF0000"/>
                </a:solidFill>
                <a:latin typeface="Adobe 繁黑體 Std B" pitchFamily="34" charset="-120"/>
                <a:ea typeface="Adobe 繁黑體 Std B" pitchFamily="34" charset="-120"/>
              </a:rPr>
              <a:t>二口</a:t>
            </a:r>
            <a:r>
              <a:rPr lang="zh-TW" altLang="zh-TW" sz="2800" dirty="0"/>
              <a:t>為限。</a:t>
            </a:r>
            <a:endParaRPr lang="zh-TW" altLang="en-US" sz="2800" dirty="0"/>
          </a:p>
        </p:txBody>
      </p:sp>
    </p:spTree>
    <p:extLst>
      <p:ext uri="{BB962C8B-B14F-4D97-AF65-F5344CB8AC3E}">
        <p14:creationId xmlns:p14="http://schemas.microsoft.com/office/powerpoint/2010/main" val="805320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15616" y="620688"/>
            <a:ext cx="6965245" cy="955234"/>
          </a:xfrm>
        </p:spPr>
        <p:txBody>
          <a:bodyPr>
            <a:normAutofit/>
          </a:bodyPr>
          <a:lstStyle/>
          <a:p>
            <a:r>
              <a:rPr lang="zh-TW" altLang="en-US" b="1" dirty="0">
                <a:solidFill>
                  <a:srgbClr val="FF0000"/>
                </a:solidFill>
              </a:rPr>
              <a:t>節慶提貨單福利</a:t>
            </a:r>
            <a:endParaRPr lang="zh-TW" altLang="en-US" dirty="0">
              <a:solidFill>
                <a:srgbClr val="FF0000"/>
              </a:solidFill>
              <a:latin typeface="Adobe 繁黑體 Std B" pitchFamily="34" charset="-120"/>
              <a:ea typeface="Adobe 繁黑體 Std B" pitchFamily="34" charset="-120"/>
            </a:endParaRP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1772816"/>
            <a:ext cx="6895483" cy="3733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63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404664"/>
            <a:ext cx="6965245" cy="1202485"/>
          </a:xfrm>
        </p:spPr>
        <p:txBody>
          <a:bodyPr/>
          <a:lstStyle/>
          <a:p>
            <a:r>
              <a:rPr lang="zh-TW" altLang="en-US" b="1" dirty="0">
                <a:solidFill>
                  <a:srgbClr val="FF0000"/>
                </a:solidFill>
              </a:rPr>
              <a:t>節慶</a:t>
            </a:r>
            <a:r>
              <a:rPr lang="zh-TW" altLang="en-US" b="1" dirty="0" smtClean="0">
                <a:solidFill>
                  <a:srgbClr val="FF0000"/>
                </a:solidFill>
              </a:rPr>
              <a:t>提貨單福利</a:t>
            </a:r>
            <a:endParaRPr lang="zh-TW" altLang="en-US" b="1" dirty="0">
              <a:solidFill>
                <a:srgbClr val="FF0000"/>
              </a:solidFill>
            </a:endParaRPr>
          </a:p>
        </p:txBody>
      </p:sp>
      <p:sp>
        <p:nvSpPr>
          <p:cNvPr id="3" name="內容版面配置區 2"/>
          <p:cNvSpPr>
            <a:spLocks noGrp="1"/>
          </p:cNvSpPr>
          <p:nvPr>
            <p:ph idx="1"/>
          </p:nvPr>
        </p:nvSpPr>
        <p:spPr>
          <a:xfrm>
            <a:off x="1463040" y="1412776"/>
            <a:ext cx="6196405" cy="4536504"/>
          </a:xfrm>
        </p:spPr>
        <p:txBody>
          <a:bodyPr>
            <a:normAutofit lnSpcReduction="10000"/>
          </a:bodyPr>
          <a:lstStyle/>
          <a:p>
            <a:r>
              <a:rPr lang="zh-TW" altLang="en-US" b="1" dirty="0" smtClean="0"/>
              <a:t>新進教職員</a:t>
            </a:r>
            <a:r>
              <a:rPr lang="en-US" altLang="zh-TW" b="1" dirty="0" smtClean="0"/>
              <a:t>500</a:t>
            </a:r>
            <a:r>
              <a:rPr lang="zh-TW" altLang="en-US" b="1" dirty="0" smtClean="0"/>
              <a:t>元、服務一年以上</a:t>
            </a:r>
            <a:r>
              <a:rPr lang="en-US" altLang="zh-TW" b="1" dirty="0" smtClean="0"/>
              <a:t>600</a:t>
            </a:r>
            <a:r>
              <a:rPr lang="zh-TW" altLang="en-US" b="1" dirty="0" smtClean="0"/>
              <a:t>元</a:t>
            </a:r>
            <a:r>
              <a:rPr lang="en-US" altLang="zh-TW" b="1" dirty="0" smtClean="0"/>
              <a:t>(</a:t>
            </a:r>
            <a:r>
              <a:rPr lang="zh-TW" altLang="en-US" b="1" dirty="0" smtClean="0"/>
              <a:t>提貨金以預發制</a:t>
            </a:r>
            <a:r>
              <a:rPr lang="en-US" altLang="zh-TW" b="1" dirty="0" smtClean="0"/>
              <a:t>)</a:t>
            </a:r>
          </a:p>
          <a:p>
            <a:r>
              <a:rPr lang="zh-TW" altLang="zh-TW" b="1" dirty="0" smtClean="0"/>
              <a:t>職務加給</a:t>
            </a:r>
            <a:r>
              <a:rPr lang="en-US" altLang="zh-TW" b="1" dirty="0" smtClean="0"/>
              <a:t>(</a:t>
            </a:r>
            <a:r>
              <a:rPr lang="zh-TW" altLang="en-US" b="1" dirty="0" smtClean="0"/>
              <a:t>以學校新學年為主</a:t>
            </a:r>
            <a:r>
              <a:rPr lang="en-US" altLang="zh-TW" b="1" dirty="0" smtClean="0"/>
              <a:t>)</a:t>
            </a:r>
            <a:r>
              <a:rPr lang="zh-TW" altLang="en-US" b="1" dirty="0"/>
              <a:t>以今年為</a:t>
            </a:r>
            <a:r>
              <a:rPr lang="zh-TW" altLang="en-US" b="1" dirty="0" smtClean="0"/>
              <a:t>例從</a:t>
            </a:r>
            <a:r>
              <a:rPr lang="en-US" altLang="zh-TW" b="1" dirty="0" smtClean="0"/>
              <a:t>107/08/01</a:t>
            </a:r>
            <a:r>
              <a:rPr lang="zh-TW" altLang="en-US" b="1" dirty="0" smtClean="0"/>
              <a:t>起職務變動起算。</a:t>
            </a:r>
            <a:endParaRPr lang="en-US" altLang="zh-TW" b="1" dirty="0" smtClean="0"/>
          </a:p>
          <a:p>
            <a:r>
              <a:rPr lang="zh-TW" altLang="zh-TW" b="1" dirty="0"/>
              <a:t>年資加給</a:t>
            </a:r>
            <a:r>
              <a:rPr lang="zh-TW" altLang="zh-TW" b="1" dirty="0" smtClean="0"/>
              <a:t>：</a:t>
            </a:r>
            <a:endParaRPr lang="en-US" altLang="zh-TW" b="1" dirty="0" smtClean="0"/>
          </a:p>
          <a:p>
            <a:pPr marL="0" indent="0">
              <a:buNone/>
            </a:pPr>
            <a:r>
              <a:rPr lang="en-US" altLang="zh-TW" b="1" dirty="0" smtClean="0"/>
              <a:t>5~7</a:t>
            </a:r>
            <a:r>
              <a:rPr lang="zh-TW" altLang="en-US" b="1" dirty="0" smtClean="0"/>
              <a:t>年</a:t>
            </a:r>
            <a:r>
              <a:rPr lang="zh-TW" altLang="en-US" b="1" dirty="0"/>
              <a:t>：參佰</a:t>
            </a:r>
            <a:r>
              <a:rPr lang="zh-TW" altLang="en-US" b="1" dirty="0" smtClean="0"/>
              <a:t>元，</a:t>
            </a:r>
            <a:r>
              <a:rPr lang="en-US" altLang="zh-TW" b="1" dirty="0" smtClean="0"/>
              <a:t>8</a:t>
            </a:r>
            <a:r>
              <a:rPr lang="zh-TW" altLang="en-US" b="1" dirty="0" smtClean="0"/>
              <a:t>年</a:t>
            </a:r>
            <a:r>
              <a:rPr lang="zh-TW" altLang="en-US" b="1" dirty="0"/>
              <a:t>：捌佰元。</a:t>
            </a:r>
          </a:p>
          <a:p>
            <a:pPr marL="0" indent="0">
              <a:buNone/>
            </a:pPr>
            <a:r>
              <a:rPr lang="en-US" altLang="zh-TW" b="1" dirty="0" smtClean="0"/>
              <a:t>8</a:t>
            </a:r>
            <a:r>
              <a:rPr lang="zh-TW" altLang="en-US" b="1" dirty="0" smtClean="0"/>
              <a:t>年以上每增加一年</a:t>
            </a:r>
            <a:r>
              <a:rPr lang="zh-TW" altLang="en-US" b="1" dirty="0"/>
              <a:t>加發壹佰元至貳仟伍佰元止</a:t>
            </a:r>
            <a:r>
              <a:rPr lang="zh-TW" altLang="en-US" b="1" dirty="0" smtClean="0"/>
              <a:t>。例</a:t>
            </a:r>
            <a:r>
              <a:rPr lang="en-US" altLang="zh-TW" b="1" dirty="0" smtClean="0"/>
              <a:t>:</a:t>
            </a:r>
            <a:r>
              <a:rPr lang="zh-TW" altLang="en-US" b="1" dirty="0" smtClean="0"/>
              <a:t>假設羅帥混</a:t>
            </a:r>
            <a:r>
              <a:rPr lang="en-US" altLang="zh-TW" b="1" dirty="0" smtClean="0"/>
              <a:t>10</a:t>
            </a:r>
            <a:r>
              <a:rPr lang="zh-TW" altLang="en-US" b="1" dirty="0" smtClean="0"/>
              <a:t>年，那他應領多少錢</a:t>
            </a:r>
            <a:r>
              <a:rPr lang="en-US" altLang="zh-TW" b="1" dirty="0" smtClean="0"/>
              <a:t>?</a:t>
            </a:r>
            <a:endParaRPr lang="zh-TW" altLang="en-US" b="1" dirty="0"/>
          </a:p>
          <a:p>
            <a:r>
              <a:rPr lang="zh-TW" altLang="en-US" sz="2800" b="1" dirty="0" smtClean="0">
                <a:solidFill>
                  <a:srgbClr val="FF0000"/>
                </a:solidFill>
              </a:rPr>
              <a:t>答案是</a:t>
            </a:r>
            <a:r>
              <a:rPr lang="en-US" altLang="zh-TW" sz="2800" b="1" dirty="0" smtClean="0">
                <a:solidFill>
                  <a:srgbClr val="FF0000"/>
                </a:solidFill>
              </a:rPr>
              <a:t>1600</a:t>
            </a:r>
            <a:r>
              <a:rPr lang="zh-TW" altLang="en-US" sz="2800" b="1" dirty="0" smtClean="0">
                <a:solidFill>
                  <a:srgbClr val="FF0000"/>
                </a:solidFill>
              </a:rPr>
              <a:t>元</a:t>
            </a:r>
            <a:endParaRPr lang="en-US" altLang="zh-TW" sz="2800" b="1" dirty="0">
              <a:solidFill>
                <a:srgbClr val="FF0000"/>
              </a:solidFill>
            </a:endParaRPr>
          </a:p>
          <a:p>
            <a:r>
              <a:rPr lang="zh-TW" altLang="zh-TW" b="1" dirty="0"/>
              <a:t>福利委員</a:t>
            </a:r>
            <a:r>
              <a:rPr lang="zh-TW" altLang="zh-TW" b="1" dirty="0" smtClean="0"/>
              <a:t>加給</a:t>
            </a:r>
            <a:r>
              <a:rPr lang="en-US" altLang="zh-TW" b="1" dirty="0" smtClean="0"/>
              <a:t>(</a:t>
            </a:r>
            <a:r>
              <a:rPr lang="zh-TW" altLang="en-US" b="1" dirty="0" smtClean="0"/>
              <a:t>以每年</a:t>
            </a:r>
            <a:r>
              <a:rPr lang="en-US" altLang="zh-TW" b="1" dirty="0" smtClean="0"/>
              <a:t>10/1</a:t>
            </a:r>
            <a:r>
              <a:rPr lang="zh-TW" altLang="en-US" b="1" dirty="0" smtClean="0"/>
              <a:t>後起算為新委員加給</a:t>
            </a:r>
            <a:r>
              <a:rPr lang="en-US" altLang="zh-TW" b="1" dirty="0" smtClean="0"/>
              <a:t>)</a:t>
            </a:r>
            <a:endParaRPr lang="zh-TW" altLang="en-US" dirty="0"/>
          </a:p>
        </p:txBody>
      </p:sp>
    </p:spTree>
    <p:extLst>
      <p:ext uri="{BB962C8B-B14F-4D97-AF65-F5344CB8AC3E}">
        <p14:creationId xmlns:p14="http://schemas.microsoft.com/office/powerpoint/2010/main" val="425263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15616" y="620689"/>
            <a:ext cx="6965245" cy="1008112"/>
          </a:xfrm>
        </p:spPr>
        <p:txBody>
          <a:bodyPr/>
          <a:lstStyle/>
          <a:p>
            <a:r>
              <a:rPr lang="zh-TW" altLang="en-US" b="1" dirty="0" smtClean="0">
                <a:solidFill>
                  <a:srgbClr val="7030A0"/>
                </a:solidFill>
              </a:rPr>
              <a:t>旅遊福利補助國內</a:t>
            </a:r>
            <a:endParaRPr lang="zh-TW" altLang="en-US" b="1" dirty="0">
              <a:solidFill>
                <a:srgbClr val="7030A0"/>
              </a:solidFill>
            </a:endParaRPr>
          </a:p>
        </p:txBody>
      </p:sp>
      <p:sp>
        <p:nvSpPr>
          <p:cNvPr id="3" name="內容版面配置區 2"/>
          <p:cNvSpPr>
            <a:spLocks noGrp="1"/>
          </p:cNvSpPr>
          <p:nvPr>
            <p:ph idx="1"/>
          </p:nvPr>
        </p:nvSpPr>
        <p:spPr>
          <a:xfrm>
            <a:off x="1463040" y="1484784"/>
            <a:ext cx="6421328" cy="4536504"/>
          </a:xfrm>
        </p:spPr>
        <p:txBody>
          <a:bodyPr>
            <a:normAutofit/>
          </a:bodyPr>
          <a:lstStyle/>
          <a:p>
            <a:r>
              <a:rPr lang="zh-TW" altLang="en-US" dirty="0" smtClean="0">
                <a:solidFill>
                  <a:schemeClr val="accent5">
                    <a:lumMod val="75000"/>
                  </a:schemeClr>
                </a:solidFill>
                <a:latin typeface="Adobe 繁黑體 Std B" pitchFamily="34" charset="-120"/>
                <a:ea typeface="Adobe 繁黑體 Std B" pitchFamily="34" charset="-120"/>
              </a:rPr>
              <a:t>凡</a:t>
            </a:r>
            <a:r>
              <a:rPr lang="zh-TW" altLang="en-US" dirty="0">
                <a:solidFill>
                  <a:schemeClr val="accent5">
                    <a:lumMod val="75000"/>
                  </a:schemeClr>
                </a:solidFill>
                <a:latin typeface="Adobe 繁黑體 Std B" pitchFamily="34" charset="-120"/>
                <a:ea typeface="Adobe 繁黑體 Std B" pitchFamily="34" charset="-120"/>
              </a:rPr>
              <a:t>編制內專任服務年資</a:t>
            </a:r>
            <a:r>
              <a:rPr lang="en-US" altLang="zh-TW" dirty="0">
                <a:solidFill>
                  <a:schemeClr val="accent5">
                    <a:lumMod val="75000"/>
                  </a:schemeClr>
                </a:solidFill>
                <a:latin typeface="Adobe 繁黑體 Std B" pitchFamily="34" charset="-120"/>
                <a:ea typeface="Adobe 繁黑體 Std B" pitchFamily="34" charset="-120"/>
              </a:rPr>
              <a:t>(83</a:t>
            </a:r>
            <a:r>
              <a:rPr lang="zh-TW" altLang="en-US" dirty="0">
                <a:solidFill>
                  <a:schemeClr val="accent5">
                    <a:lumMod val="75000"/>
                  </a:schemeClr>
                </a:solidFill>
                <a:latin typeface="Adobe 繁黑體 Std B" pitchFamily="34" charset="-120"/>
                <a:ea typeface="Adobe 繁黑體 Std B" pitchFamily="34" charset="-120"/>
              </a:rPr>
              <a:t>年</a:t>
            </a:r>
            <a:r>
              <a:rPr lang="en-US" altLang="zh-TW" dirty="0">
                <a:solidFill>
                  <a:schemeClr val="accent5">
                    <a:lumMod val="75000"/>
                  </a:schemeClr>
                </a:solidFill>
                <a:latin typeface="Adobe 繁黑體 Std B" pitchFamily="34" charset="-120"/>
                <a:ea typeface="Adobe 繁黑體 Std B" pitchFamily="34" charset="-120"/>
              </a:rPr>
              <a:t>8</a:t>
            </a:r>
            <a:r>
              <a:rPr lang="zh-TW" altLang="en-US" dirty="0">
                <a:solidFill>
                  <a:schemeClr val="accent5">
                    <a:lumMod val="75000"/>
                  </a:schemeClr>
                </a:solidFill>
                <a:latin typeface="Adobe 繁黑體 Std B" pitchFamily="34" charset="-120"/>
                <a:ea typeface="Adobe 繁黑體 Std B" pitchFamily="34" charset="-120"/>
              </a:rPr>
              <a:t>月</a:t>
            </a:r>
            <a:r>
              <a:rPr lang="en-US" altLang="zh-TW" dirty="0">
                <a:solidFill>
                  <a:schemeClr val="accent5">
                    <a:lumMod val="75000"/>
                  </a:schemeClr>
                </a:solidFill>
                <a:latin typeface="Adobe 繁黑體 Std B" pitchFamily="34" charset="-120"/>
                <a:ea typeface="Adobe 繁黑體 Std B" pitchFamily="34" charset="-120"/>
              </a:rPr>
              <a:t>1</a:t>
            </a:r>
            <a:r>
              <a:rPr lang="zh-TW" altLang="en-US" dirty="0">
                <a:solidFill>
                  <a:schemeClr val="accent5">
                    <a:lumMod val="75000"/>
                  </a:schemeClr>
                </a:solidFill>
                <a:latin typeface="Adobe 繁黑體 Std B" pitchFamily="34" charset="-120"/>
                <a:ea typeface="Adobe 繁黑體 Std B" pitchFamily="34" charset="-120"/>
              </a:rPr>
              <a:t>日起算</a:t>
            </a:r>
            <a:r>
              <a:rPr lang="en-US" altLang="zh-TW" dirty="0">
                <a:solidFill>
                  <a:schemeClr val="accent5">
                    <a:lumMod val="75000"/>
                  </a:schemeClr>
                </a:solidFill>
                <a:latin typeface="Adobe 繁黑體 Std B" pitchFamily="34" charset="-120"/>
                <a:ea typeface="Adobe 繁黑體 Std B" pitchFamily="34" charset="-120"/>
              </a:rPr>
              <a:t>)</a:t>
            </a:r>
            <a:r>
              <a:rPr lang="zh-TW" altLang="en-US" dirty="0">
                <a:solidFill>
                  <a:schemeClr val="accent5">
                    <a:lumMod val="75000"/>
                  </a:schemeClr>
                </a:solidFill>
                <a:latin typeface="Adobe 繁黑體 Std B" pitchFamily="34" charset="-120"/>
                <a:ea typeface="Adobe 繁黑體 Std B" pitchFamily="34" charset="-120"/>
              </a:rPr>
              <a:t>每滿五年之</a:t>
            </a:r>
            <a:r>
              <a:rPr lang="zh-TW" altLang="en-US" dirty="0" smtClean="0">
                <a:solidFill>
                  <a:schemeClr val="accent5">
                    <a:lumMod val="75000"/>
                  </a:schemeClr>
                </a:solidFill>
                <a:latin typeface="Adobe 繁黑體 Std B" pitchFamily="34" charset="-120"/>
                <a:ea typeface="Adobe 繁黑體 Std B" pitchFamily="34" charset="-120"/>
              </a:rPr>
              <a:t>次學年度</a:t>
            </a:r>
            <a:r>
              <a:rPr lang="zh-TW" altLang="en-US" dirty="0">
                <a:solidFill>
                  <a:schemeClr val="accent5">
                    <a:lumMod val="75000"/>
                  </a:schemeClr>
                </a:solidFill>
                <a:latin typeface="Adobe 繁黑體 Std B" pitchFamily="34" charset="-120"/>
                <a:ea typeface="Adobe 繁黑體 Std B" pitchFamily="34" charset="-120"/>
              </a:rPr>
              <a:t>起始得申請乙次，國內旅遊或國外旅遊擇一</a:t>
            </a:r>
            <a:r>
              <a:rPr lang="zh-TW" altLang="en-US" dirty="0" smtClean="0"/>
              <a:t>。例</a:t>
            </a:r>
            <a:r>
              <a:rPr lang="en-US" altLang="zh-TW" dirty="0" smtClean="0"/>
              <a:t>:</a:t>
            </a:r>
            <a:r>
              <a:rPr lang="zh-TW" altLang="en-US" dirty="0" smtClean="0"/>
              <a:t>羅帥</a:t>
            </a:r>
            <a:r>
              <a:rPr lang="en-US" altLang="zh-TW" dirty="0" smtClean="0"/>
              <a:t>102</a:t>
            </a:r>
            <a:r>
              <a:rPr lang="zh-TW" altLang="en-US" dirty="0" smtClean="0"/>
              <a:t>年</a:t>
            </a:r>
            <a:r>
              <a:rPr lang="en-US" altLang="zh-TW" dirty="0" smtClean="0"/>
              <a:t>8</a:t>
            </a:r>
            <a:r>
              <a:rPr lang="zh-TW" altLang="en-US" dirty="0" smtClean="0"/>
              <a:t>月</a:t>
            </a:r>
            <a:r>
              <a:rPr lang="en-US" altLang="zh-TW" dirty="0" smtClean="0"/>
              <a:t>1</a:t>
            </a:r>
            <a:r>
              <a:rPr lang="zh-TW" altLang="en-US" dirty="0" smtClean="0"/>
              <a:t>日到職那今年能申請嗎</a:t>
            </a:r>
            <a:r>
              <a:rPr lang="en-US" altLang="zh-TW" dirty="0" smtClean="0"/>
              <a:t>?</a:t>
            </a:r>
          </a:p>
          <a:p>
            <a:r>
              <a:rPr lang="zh-TW" altLang="en-US" dirty="0">
                <a:solidFill>
                  <a:schemeClr val="accent5">
                    <a:lumMod val="75000"/>
                  </a:schemeClr>
                </a:solidFill>
                <a:latin typeface="Adobe 繁黑體 Std B" pitchFamily="34" charset="-120"/>
                <a:ea typeface="Adobe 繁黑體 Std B" pitchFamily="34" charset="-120"/>
              </a:rPr>
              <a:t>羅帥必須要</a:t>
            </a:r>
            <a:r>
              <a:rPr lang="en-US" altLang="zh-TW" dirty="0">
                <a:solidFill>
                  <a:schemeClr val="accent5">
                    <a:lumMod val="75000"/>
                  </a:schemeClr>
                </a:solidFill>
                <a:latin typeface="Adobe 繁黑體 Std B" pitchFamily="34" charset="-120"/>
                <a:ea typeface="Adobe 繁黑體 Std B" pitchFamily="34" charset="-120"/>
              </a:rPr>
              <a:t>108</a:t>
            </a:r>
            <a:r>
              <a:rPr lang="zh-TW" altLang="en-US" dirty="0">
                <a:solidFill>
                  <a:schemeClr val="accent5">
                    <a:lumMod val="75000"/>
                  </a:schemeClr>
                </a:solidFill>
                <a:latin typeface="Adobe 繁黑體 Std B" pitchFamily="34" charset="-120"/>
                <a:ea typeface="Adobe 繁黑體 Std B" pitchFamily="34" charset="-120"/>
              </a:rPr>
              <a:t>年</a:t>
            </a:r>
            <a:r>
              <a:rPr lang="en-US" altLang="zh-TW" dirty="0">
                <a:solidFill>
                  <a:schemeClr val="accent5">
                    <a:lumMod val="75000"/>
                  </a:schemeClr>
                </a:solidFill>
                <a:latin typeface="Adobe 繁黑體 Std B" pitchFamily="34" charset="-120"/>
                <a:ea typeface="Adobe 繁黑體 Std B" pitchFamily="34" charset="-120"/>
              </a:rPr>
              <a:t>8</a:t>
            </a:r>
            <a:r>
              <a:rPr lang="zh-TW" altLang="en-US" dirty="0">
                <a:solidFill>
                  <a:schemeClr val="accent5">
                    <a:lumMod val="75000"/>
                  </a:schemeClr>
                </a:solidFill>
                <a:latin typeface="Adobe 繁黑體 Std B" pitchFamily="34" charset="-120"/>
                <a:ea typeface="Adobe 繁黑體 Std B" pitchFamily="34" charset="-120"/>
              </a:rPr>
              <a:t>月</a:t>
            </a:r>
            <a:r>
              <a:rPr lang="en-US" altLang="zh-TW" dirty="0">
                <a:solidFill>
                  <a:schemeClr val="accent5">
                    <a:lumMod val="75000"/>
                  </a:schemeClr>
                </a:solidFill>
                <a:latin typeface="Adobe 繁黑體 Std B" pitchFamily="34" charset="-120"/>
                <a:ea typeface="Adobe 繁黑體 Std B" pitchFamily="34" charset="-120"/>
              </a:rPr>
              <a:t>1</a:t>
            </a:r>
            <a:r>
              <a:rPr lang="zh-TW" altLang="en-US" dirty="0">
                <a:solidFill>
                  <a:schemeClr val="accent5">
                    <a:lumMod val="75000"/>
                  </a:schemeClr>
                </a:solidFill>
                <a:latin typeface="Adobe 繁黑體 Std B" pitchFamily="34" charset="-120"/>
                <a:ea typeface="Adobe 繁黑體 Std B" pitchFamily="34" charset="-120"/>
              </a:rPr>
              <a:t>日才能申請</a:t>
            </a:r>
            <a:r>
              <a:rPr lang="zh-TW" altLang="en-US" dirty="0" smtClean="0">
                <a:solidFill>
                  <a:schemeClr val="accent5">
                    <a:lumMod val="75000"/>
                  </a:schemeClr>
                </a:solidFill>
                <a:latin typeface="Adobe 繁黑體 Std B" pitchFamily="34" charset="-120"/>
                <a:ea typeface="Adobe 繁黑體 Std B" pitchFamily="34" charset="-120"/>
              </a:rPr>
              <a:t>。</a:t>
            </a:r>
            <a:endParaRPr lang="en-US" altLang="zh-TW" dirty="0" smtClean="0">
              <a:solidFill>
                <a:schemeClr val="accent5">
                  <a:lumMod val="75000"/>
                </a:schemeClr>
              </a:solidFill>
              <a:latin typeface="Adobe 繁黑體 Std B" pitchFamily="34" charset="-120"/>
              <a:ea typeface="Adobe 繁黑體 Std B" pitchFamily="34" charset="-120"/>
            </a:endParaRPr>
          </a:p>
          <a:p>
            <a:endParaRPr lang="en-US" altLang="zh-TW" dirty="0">
              <a:solidFill>
                <a:schemeClr val="accent5">
                  <a:lumMod val="75000"/>
                </a:schemeClr>
              </a:solidFill>
              <a:latin typeface="Adobe 繁黑體 Std B" pitchFamily="34" charset="-120"/>
              <a:ea typeface="Adobe 繁黑體 Std B" pitchFamily="34" charset="-120"/>
            </a:endParaRPr>
          </a:p>
          <a:p>
            <a:r>
              <a:rPr lang="zh-TW" altLang="en-US" b="1" dirty="0" smtClean="0">
                <a:solidFill>
                  <a:srgbClr val="FF0000"/>
                </a:solidFill>
                <a:latin typeface="Adobe 繁黑體 Std B" pitchFamily="34" charset="-120"/>
                <a:ea typeface="Adobe 繁黑體 Std B" pitchFamily="34" charset="-120"/>
              </a:rPr>
              <a:t>服務</a:t>
            </a:r>
            <a:r>
              <a:rPr lang="zh-TW" altLang="en-US" b="1" dirty="0">
                <a:solidFill>
                  <a:srgbClr val="FF0000"/>
                </a:solidFill>
                <a:latin typeface="Adobe 繁黑體 Std B" pitchFamily="34" charset="-120"/>
                <a:ea typeface="Adobe 繁黑體 Std B" pitchFamily="34" charset="-120"/>
              </a:rPr>
              <a:t>年資由承辦委員會同人事室共同查核；若疏於審核而誤辦，承辦人員應共同認賠</a:t>
            </a:r>
            <a:r>
              <a:rPr lang="zh-TW" altLang="en-US" dirty="0"/>
              <a:t>。</a:t>
            </a:r>
          </a:p>
          <a:p>
            <a:r>
              <a:rPr lang="zh-TW" altLang="en-US" dirty="0" smtClean="0"/>
              <a:t>國內</a:t>
            </a:r>
            <a:r>
              <a:rPr lang="zh-TW" altLang="en-US" dirty="0"/>
              <a:t>旅遊最高補助壹萬元</a:t>
            </a:r>
            <a:r>
              <a:rPr lang="zh-TW" altLang="en-US" dirty="0" smtClean="0"/>
              <a:t>，為</a:t>
            </a:r>
            <a:r>
              <a:rPr lang="zh-TW" altLang="en-US" b="1" dirty="0" smtClean="0">
                <a:solidFill>
                  <a:schemeClr val="accent2">
                    <a:lumMod val="75000"/>
                  </a:schemeClr>
                </a:solidFill>
                <a:latin typeface="Adobe 繁黑體 Std B" pitchFamily="34" charset="-120"/>
                <a:ea typeface="Adobe 繁黑體 Std B" pitchFamily="34" charset="-120"/>
              </a:rPr>
              <a:t>實報實銷</a:t>
            </a:r>
            <a:r>
              <a:rPr lang="en-US" altLang="zh-TW" dirty="0" smtClean="0"/>
              <a:t>(</a:t>
            </a:r>
            <a:r>
              <a:rPr lang="zh-TW" altLang="en-US" dirty="0" smtClean="0"/>
              <a:t>以住宿、餐廳、加油為申請依據，</a:t>
            </a:r>
            <a:r>
              <a:rPr lang="zh-TW" altLang="en-US" b="1" dirty="0">
                <a:solidFill>
                  <a:srgbClr val="FF0000"/>
                </a:solidFill>
                <a:latin typeface="Adobe 繁黑體 Std B" pitchFamily="34" charset="-120"/>
                <a:ea typeface="Adobe 繁黑體 Std B" pitchFamily="34" charset="-120"/>
              </a:rPr>
              <a:t>衣服、鞋子不在補助內</a:t>
            </a:r>
            <a:r>
              <a:rPr lang="en-US" altLang="zh-TW" dirty="0" smtClean="0"/>
              <a:t>)</a:t>
            </a:r>
          </a:p>
          <a:p>
            <a:endParaRPr lang="zh-TW" altLang="en-US" dirty="0"/>
          </a:p>
        </p:txBody>
      </p:sp>
      <p:sp>
        <p:nvSpPr>
          <p:cNvPr id="4" name="雲朵形 3"/>
          <p:cNvSpPr/>
          <p:nvPr/>
        </p:nvSpPr>
        <p:spPr>
          <a:xfrm>
            <a:off x="4512544" y="2636912"/>
            <a:ext cx="1728192" cy="360040"/>
          </a:xfrm>
          <a:prstGeom prst="cloud">
            <a:avLst/>
          </a:prstGeom>
          <a:solidFill>
            <a:schemeClr val="accent4">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b="1" dirty="0" smtClean="0">
                <a:solidFill>
                  <a:schemeClr val="tx1">
                    <a:lumMod val="85000"/>
                    <a:lumOff val="15000"/>
                  </a:schemeClr>
                </a:solidFill>
              </a:rPr>
              <a:t>不能申請</a:t>
            </a:r>
            <a:endParaRPr lang="en-US" altLang="zh-TW" b="1" dirty="0" smtClean="0">
              <a:solidFill>
                <a:schemeClr val="tx1">
                  <a:lumMod val="85000"/>
                  <a:lumOff val="15000"/>
                </a:schemeClr>
              </a:solidFill>
            </a:endParaRPr>
          </a:p>
        </p:txBody>
      </p:sp>
    </p:spTree>
    <p:extLst>
      <p:ext uri="{BB962C8B-B14F-4D97-AF65-F5344CB8AC3E}">
        <p14:creationId xmlns:p14="http://schemas.microsoft.com/office/powerpoint/2010/main" val="21765462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圖釘">
  <a:themeElements>
    <a:clrScheme name="圖釘">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圖釘">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圖釘">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97</TotalTime>
  <Words>648</Words>
  <Application>Microsoft Office PowerPoint</Application>
  <PresentationFormat>如螢幕大小 (4:3)</PresentationFormat>
  <Paragraphs>48</Paragraphs>
  <Slides>11</Slides>
  <Notes>0</Notes>
  <HiddenSlides>0</HiddenSlides>
  <MMClips>0</MMClips>
  <ScaleCrop>false</ScaleCrop>
  <HeadingPairs>
    <vt:vector size="4" baseType="variant">
      <vt:variant>
        <vt:lpstr>佈景主題</vt:lpstr>
      </vt:variant>
      <vt:variant>
        <vt:i4>1</vt:i4>
      </vt:variant>
      <vt:variant>
        <vt:lpstr>投影片標題</vt:lpstr>
      </vt:variant>
      <vt:variant>
        <vt:i4>11</vt:i4>
      </vt:variant>
    </vt:vector>
  </HeadingPairs>
  <TitlesOfParts>
    <vt:vector size="12" baseType="lpstr">
      <vt:lpstr>圖釘</vt:lpstr>
      <vt:lpstr>107年福利委員會</vt:lpstr>
      <vt:lpstr>福利享有申請資格</vt:lpstr>
      <vt:lpstr>福利內容</vt:lpstr>
      <vt:lpstr>家有喜事福利</vt:lpstr>
      <vt:lpstr>教育補助福利</vt:lpstr>
      <vt:lpstr>教育補助的申請資格</vt:lpstr>
      <vt:lpstr>節慶提貨單福利</vt:lpstr>
      <vt:lpstr>節慶提貨單福利</vt:lpstr>
      <vt:lpstr>旅遊福利補助國內</vt:lpstr>
      <vt:lpstr>旅遊福利補助國外</vt:lpstr>
      <vt:lpstr>PowerPoint 簡報</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107年福利委員會</dc:title>
  <dc:creator>user</dc:creator>
  <cp:lastModifiedBy>user</cp:lastModifiedBy>
  <cp:revision>9</cp:revision>
  <cp:lastPrinted>2018-09-19T07:57:14Z</cp:lastPrinted>
  <dcterms:created xsi:type="dcterms:W3CDTF">2018-09-19T06:54:47Z</dcterms:created>
  <dcterms:modified xsi:type="dcterms:W3CDTF">2018-09-19T08:31:50Z</dcterms:modified>
</cp:coreProperties>
</file>